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4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3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0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4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4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2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8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0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4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7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6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AB037FDD-9E70-7A8A-3BDD-7C936033D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3EFC2F-178D-EDF9-021F-BB2055E15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978408"/>
            <a:ext cx="7141464" cy="1463040"/>
          </a:xfrm>
        </p:spPr>
        <p:txBody>
          <a:bodyPr>
            <a:normAutofit/>
          </a:bodyPr>
          <a:lstStyle/>
          <a:p>
            <a:r>
              <a:rPr lang="cs-CZ"/>
              <a:t>Obecná parazitologie </a:t>
            </a:r>
            <a:endParaRPr lang="cs-CZ" dirty="0"/>
          </a:p>
        </p:txBody>
      </p:sp>
      <p:pic>
        <p:nvPicPr>
          <p:cNvPr id="2050" name="Picture 2" descr="Motolice jaterní – Wikipedie">
            <a:extLst>
              <a:ext uri="{FF2B5EF4-FFF2-40B4-BE49-F238E27FC236}">
                <a16:creationId xmlns:a16="http://schemas.microsoft.com/office/drawing/2014/main" id="{52DAC0FC-8C1B-E1B0-01F2-CD743F007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 r="3" b="16667"/>
          <a:stretch>
            <a:fillRect/>
          </a:stretch>
        </p:blipFill>
        <p:spPr bwMode="auto">
          <a:xfrm>
            <a:off x="517869" y="502853"/>
            <a:ext cx="3026707" cy="177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1" name="Rectangle 2070">
            <a:extLst>
              <a:ext uri="{FF2B5EF4-FFF2-40B4-BE49-F238E27FC236}">
                <a16:creationId xmlns:a16="http://schemas.microsoft.com/office/drawing/2014/main" id="{C96141AC-8EB0-E9A2-C2F4-DC6B0DCC9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7322" y="508090"/>
            <a:ext cx="7091771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Ve Spojených státech se šíří hlístice, která vyvolává meningitidu | 100 ...">
            <a:extLst>
              <a:ext uri="{FF2B5EF4-FFF2-40B4-BE49-F238E27FC236}">
                <a16:creationId xmlns:a16="http://schemas.microsoft.com/office/drawing/2014/main" id="{56257CA3-749F-105D-9657-43FE5722A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5" r="3" b="3910"/>
          <a:stretch>
            <a:fillRect/>
          </a:stretch>
        </p:blipFill>
        <p:spPr bwMode="auto">
          <a:xfrm>
            <a:off x="517869" y="2536023"/>
            <a:ext cx="3026707" cy="177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ravskoslezští hygienici zaznamenali 23. případ nákazy tasemnicí ...">
            <a:extLst>
              <a:ext uri="{FF2B5EF4-FFF2-40B4-BE49-F238E27FC236}">
                <a16:creationId xmlns:a16="http://schemas.microsoft.com/office/drawing/2014/main" id="{A1331E4D-47D3-988C-CEA6-5DD18FD6F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" r="2" b="2"/>
          <a:stretch>
            <a:fillRect/>
          </a:stretch>
        </p:blipFill>
        <p:spPr bwMode="auto">
          <a:xfrm>
            <a:off x="522907" y="4537577"/>
            <a:ext cx="3026707" cy="181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909DDD-E71A-57E3-DCEE-AF27B68C5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424" y="2578608"/>
            <a:ext cx="7141464" cy="3767328"/>
          </a:xfrm>
        </p:spPr>
        <p:txBody>
          <a:bodyPr>
            <a:normAutofit/>
          </a:bodyPr>
          <a:lstStyle/>
          <a:p>
            <a:r>
              <a:rPr lang="cs-CZ"/>
              <a:t>Parazit (cizopasník): žije na úkor hostitele, dokonalá adaptace</a:t>
            </a:r>
          </a:p>
          <a:p>
            <a:r>
              <a:rPr lang="cs-CZ"/>
              <a:t>Endoparazité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/>
              <a:t>střevní, tkáňové, krevní, dutinové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/>
              <a:t>Prvoci, motolice, tasemnice a hlístice</a:t>
            </a:r>
          </a:p>
          <a:p>
            <a:r>
              <a:rPr lang="cs-CZ"/>
              <a:t>Ektoparazité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/>
              <a:t>Roztoči, hmyz</a:t>
            </a:r>
          </a:p>
          <a:p>
            <a:r>
              <a:rPr lang="cs-CZ"/>
              <a:t>Různá vazba parazit-hostitel: obligátní, fakultativní, permanentní, temporální</a:t>
            </a:r>
          </a:p>
          <a:p>
            <a:r>
              <a:rPr lang="cs-CZ"/>
              <a:t>Hyperparazitizmus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465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873F53-55B7-4E34-B697-201CF2F10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6E1E7B9-2BFE-4DB3-1577-32BC78E0C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488" y="978408"/>
            <a:ext cx="3200400" cy="2459736"/>
          </a:xfrm>
        </p:spPr>
        <p:txBody>
          <a:bodyPr anchor="b">
            <a:normAutofit/>
          </a:bodyPr>
          <a:lstStyle/>
          <a:p>
            <a:r>
              <a:rPr lang="cs-CZ" sz="4000"/>
              <a:t>Hostitelství a životní cyklus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D90D0AA-A57E-2DE9-0CE8-B7B30687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2EBC714-C969-A338-0FA9-3B2E75248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" r="2456" b="-2"/>
          <a:stretch>
            <a:fillRect/>
          </a:stretch>
        </p:blipFill>
        <p:spPr>
          <a:xfrm>
            <a:off x="517864" y="970929"/>
            <a:ext cx="7534183" cy="5375076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6C8F151-3032-3B69-5124-9A8EBF0CE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488" y="3538728"/>
            <a:ext cx="3200400" cy="28163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1500" dirty="0"/>
              <a:t>Vajíčko/larva → mezihostitel  → definitivní hostitel → dospělec → vajíčko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Mezihostitel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Definitivní hostitel</a:t>
            </a:r>
          </a:p>
          <a:p>
            <a:pPr>
              <a:lnSpc>
                <a:spcPct val="100000"/>
              </a:lnSpc>
            </a:pPr>
            <a:r>
              <a:rPr lang="cs-CZ" sz="1500" dirty="0" err="1"/>
              <a:t>Paratenický</a:t>
            </a:r>
            <a:r>
              <a:rPr lang="cs-CZ" sz="1500" dirty="0"/>
              <a:t> hostitel (rezervoárový)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Vektory</a:t>
            </a:r>
          </a:p>
          <a:p>
            <a:pPr>
              <a:lnSpc>
                <a:spcPct val="100000"/>
              </a:lnSpc>
            </a:pPr>
            <a:endParaRPr lang="cs-CZ" sz="1500" dirty="0"/>
          </a:p>
          <a:p>
            <a:pPr>
              <a:lnSpc>
                <a:spcPct val="100000"/>
              </a:lnSpc>
            </a:pP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342619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8A53363-BA96-830E-D7C7-76CE6FF0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08" y="225933"/>
            <a:ext cx="3200400" cy="2432304"/>
          </a:xfrm>
        </p:spPr>
        <p:txBody>
          <a:bodyPr anchor="b">
            <a:normAutofit/>
          </a:bodyPr>
          <a:lstStyle/>
          <a:p>
            <a:r>
              <a:rPr lang="cs-CZ" sz="4000" dirty="0"/>
              <a:t>Vliv parazita na hostitele</a:t>
            </a:r>
          </a:p>
        </p:txBody>
      </p:sp>
      <p:sp>
        <p:nvSpPr>
          <p:cNvPr id="21" name="Freeform: Shape 17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02248BA1-F759-85AC-6D37-8E11AF920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69" y="3024378"/>
            <a:ext cx="3200400" cy="2816352"/>
          </a:xfrm>
        </p:spPr>
        <p:txBody>
          <a:bodyPr>
            <a:normAutofit/>
          </a:bodyPr>
          <a:lstStyle/>
          <a:p>
            <a:r>
              <a:rPr lang="cs-CZ" dirty="0"/>
              <a:t>Rovnovážný parazitismus</a:t>
            </a:r>
          </a:p>
          <a:p>
            <a:r>
              <a:rPr lang="cs-CZ" dirty="0"/>
              <a:t>Patologický stav</a:t>
            </a:r>
          </a:p>
          <a:p>
            <a:r>
              <a:rPr lang="cs-CZ" dirty="0"/>
              <a:t>Škodlivé účinky: mechanický, traumatický, poruchy výživy, ztráty krve, nervové poruchy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C9B0031-5734-22F1-6CB7-12E43DCBD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r="3289" b="-2"/>
          <a:stretch>
            <a:fillRect/>
          </a:stretch>
        </p:blipFill>
        <p:spPr>
          <a:xfrm>
            <a:off x="4136609" y="970929"/>
            <a:ext cx="7534183" cy="53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07A542-B6EF-54C2-C01C-424835E9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Časový úsek nakažení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00AF9A-0BFB-75C2-5327-4FC1C7951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Rozdělujeme do několika období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 err="1"/>
              <a:t>Prepatentní</a:t>
            </a:r>
            <a:r>
              <a:rPr lang="cs-CZ" dirty="0"/>
              <a:t> perioda: nakažení – vývojová stádia ve vyšetřovacím materiálu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Inkubační doba: kratší než </a:t>
            </a:r>
            <a:r>
              <a:rPr lang="cs-CZ" dirty="0" err="1"/>
              <a:t>prepatentní</a:t>
            </a:r>
            <a:r>
              <a:rPr lang="cs-CZ" dirty="0"/>
              <a:t> periodu, nakažení – počátek klinické manifestace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Super infekce x autoinfekce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Patentní perioda: parazit je přítomen </a:t>
            </a:r>
          </a:p>
          <a:p>
            <a:r>
              <a:rPr lang="cs-CZ" dirty="0"/>
              <a:t>Z klinického hlediska: akutně, chronicky</a:t>
            </a:r>
          </a:p>
          <a:p>
            <a:r>
              <a:rPr lang="cs-CZ" dirty="0"/>
              <a:t>Latentní průběh </a:t>
            </a:r>
          </a:p>
          <a:p>
            <a:r>
              <a:rPr lang="cs-CZ" dirty="0" err="1"/>
              <a:t>Zoonozy</a:t>
            </a:r>
            <a:endParaRPr lang="cs-CZ" dirty="0"/>
          </a:p>
          <a:p>
            <a:r>
              <a:rPr lang="cs-CZ" dirty="0"/>
              <a:t>Pojmy: Patogenita, virulence, rezistence, </a:t>
            </a:r>
            <a:r>
              <a:rPr lang="cs-CZ" dirty="0" err="1"/>
              <a:t>antiparazitární</a:t>
            </a:r>
            <a:r>
              <a:rPr lang="cs-CZ" dirty="0"/>
              <a:t> imunita humorální/celulární</a:t>
            </a:r>
          </a:p>
        </p:txBody>
      </p:sp>
    </p:spTree>
    <p:extLst>
      <p:ext uri="{BB962C8B-B14F-4D97-AF65-F5344CB8AC3E}">
        <p14:creationId xmlns:p14="http://schemas.microsoft.com/office/powerpoint/2010/main" val="267884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1" name="Rectangle 10246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9FD0CF-8CEC-37AB-F99E-3E0696D4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>
            <a:normAutofit/>
          </a:bodyPr>
          <a:lstStyle/>
          <a:p>
            <a:r>
              <a:rPr lang="cs-CZ" dirty="0"/>
              <a:t>Parazitologická diagnostika</a:t>
            </a:r>
          </a:p>
        </p:txBody>
      </p:sp>
      <p:pic>
        <p:nvPicPr>
          <p:cNvPr id="10242" name="Picture 2" descr="Obrázek příběhového pinu">
            <a:extLst>
              <a:ext uri="{FF2B5EF4-FFF2-40B4-BE49-F238E27FC236}">
                <a16:creationId xmlns:a16="http://schemas.microsoft.com/office/drawing/2014/main" id="{EEDA91A2-C73D-75D0-9C0B-D6C6B26D9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6" b="6363"/>
          <a:stretch>
            <a:fillRect/>
          </a:stretch>
        </p:blipFill>
        <p:spPr bwMode="auto">
          <a:xfrm>
            <a:off x="517869" y="508091"/>
            <a:ext cx="4221911" cy="583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2" name="Freeform: Shape 10248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432E17-B594-C2CE-03B3-3414A40A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1500"/>
              <a:t>Složitá</a:t>
            </a:r>
          </a:p>
          <a:p>
            <a:pPr>
              <a:lnSpc>
                <a:spcPct val="100000"/>
              </a:lnSpc>
            </a:pPr>
            <a:r>
              <a:rPr lang="cs-CZ" sz="1500"/>
              <a:t>Základní parazitologické metody, nevyžadují speciální přístrojové vybavení </a:t>
            </a:r>
          </a:p>
          <a:p>
            <a:pPr>
              <a:lnSpc>
                <a:spcPct val="100000"/>
              </a:lnSpc>
            </a:pPr>
            <a:r>
              <a:rPr lang="cs-CZ" sz="1500"/>
              <a:t>Odstředivka a mikroskop s objektivy pro malé a střední zvětšení </a:t>
            </a:r>
          </a:p>
          <a:p>
            <a:pPr>
              <a:lnSpc>
                <a:spcPct val="100000"/>
              </a:lnSpc>
            </a:pPr>
            <a:r>
              <a:rPr lang="cs-CZ" sz="1500"/>
              <a:t>Speciální metody: náročnější na chemikálie, potřebujeme zkušenosti s parazitární diagnostikou</a:t>
            </a:r>
          </a:p>
          <a:p>
            <a:pPr>
              <a:lnSpc>
                <a:spcPct val="100000"/>
              </a:lnSpc>
            </a:pPr>
            <a:r>
              <a:rPr lang="cs-CZ" sz="1500"/>
              <a:t>Metody přímé a nepřímé</a:t>
            </a:r>
          </a:p>
          <a:p>
            <a:pPr>
              <a:lnSpc>
                <a:spcPct val="100000"/>
              </a:lnSpc>
            </a:pPr>
            <a:r>
              <a:rPr lang="cs-CZ" sz="1500"/>
              <a:t>Vnitřní: </a:t>
            </a:r>
            <a:r>
              <a:rPr lang="cs-CZ" sz="1500" err="1"/>
              <a:t>koprologické</a:t>
            </a:r>
            <a:r>
              <a:rPr lang="cs-CZ" sz="1500"/>
              <a:t> vyšetření, nativní preparát, flotační metoda, sedimentační metoda</a:t>
            </a:r>
          </a:p>
          <a:p>
            <a:pPr>
              <a:lnSpc>
                <a:spcPct val="100000"/>
              </a:lnSpc>
            </a:pPr>
            <a:r>
              <a:rPr lang="cs-CZ" sz="1500"/>
              <a:t>Vnější: vyšetření kožního seškrabu, vyšetření vytrženého chlupu, vyšetření s průhledností lepící pásky</a:t>
            </a:r>
          </a:p>
          <a:p>
            <a:pPr>
              <a:lnSpc>
                <a:spcPct val="100000"/>
              </a:lnSpc>
            </a:pPr>
            <a:r>
              <a:rPr lang="cs-CZ" sz="1500"/>
              <a:t>Vyšetření z krve a kostní dřeně</a:t>
            </a:r>
          </a:p>
        </p:txBody>
      </p:sp>
    </p:spTree>
    <p:extLst>
      <p:ext uri="{BB962C8B-B14F-4D97-AF65-F5344CB8AC3E}">
        <p14:creationId xmlns:p14="http://schemas.microsoft.com/office/powerpoint/2010/main" val="1805409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47" name="Rectangle 9242">
            <a:extLst>
              <a:ext uri="{FF2B5EF4-FFF2-40B4-BE49-F238E27FC236}">
                <a16:creationId xmlns:a16="http://schemas.microsoft.com/office/drawing/2014/main" id="{5D68BD8F-A7CB-08AC-620B-E0FE54A2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937B033-01D8-6F95-58B1-295357F4E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/>
              <a:t>Parazitární onemocnění ovcí </a:t>
            </a:r>
            <a:br>
              <a:rPr lang="cs-CZ"/>
            </a:br>
            <a:r>
              <a:rPr lang="cs-CZ"/>
              <a:t>vnitřní</a:t>
            </a:r>
            <a:endParaRPr lang="cs-CZ" dirty="0"/>
          </a:p>
        </p:txBody>
      </p:sp>
      <p:sp>
        <p:nvSpPr>
          <p:cNvPr id="9248" name="Freeform: Shape 9244">
            <a:extLst>
              <a:ext uri="{FF2B5EF4-FFF2-40B4-BE49-F238E27FC236}">
                <a16:creationId xmlns:a16="http://schemas.microsoft.com/office/drawing/2014/main" id="{CBA2B5CE-D539-B1D4-1108-99666B528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19E4604-E7D9-AA39-F9D0-036D81CAE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4" r="18540" b="-1"/>
          <a:stretch>
            <a:fillRect/>
          </a:stretch>
        </p:blipFill>
        <p:spPr bwMode="auto">
          <a:xfrm>
            <a:off x="517870" y="2578455"/>
            <a:ext cx="2641791" cy="382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mazon.com : Durvet Ivermectin Sheep Drench : Patio, Lawn &amp; Garden">
            <a:extLst>
              <a:ext uri="{FF2B5EF4-FFF2-40B4-BE49-F238E27FC236}">
                <a16:creationId xmlns:a16="http://schemas.microsoft.com/office/drawing/2014/main" id="{4337DE8B-2F26-C1D2-4687-7F0B7E2EF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" r="2" b="2"/>
          <a:stretch>
            <a:fillRect/>
          </a:stretch>
        </p:blipFill>
        <p:spPr bwMode="auto">
          <a:xfrm>
            <a:off x="3373527" y="2578608"/>
            <a:ext cx="2641791" cy="382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93B3D0-A177-4395-5990-3D12FBFFD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792" y="2578608"/>
            <a:ext cx="5330952" cy="37673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1500" dirty="0"/>
              <a:t>Uvnitř těla hostitele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Trávicí trakt, plíce, játra, krevní řečiště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Přímý / </a:t>
            </a:r>
            <a:r>
              <a:rPr lang="cs-CZ" sz="1500" dirty="0" err="1"/>
              <a:t>nepřimý</a:t>
            </a:r>
            <a:r>
              <a:rPr lang="cs-CZ" sz="1500" dirty="0"/>
              <a:t> vývojový cyklus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Ovce jsou velmi náchylné kvůli pastevnímu způsobu chovu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Dopady na: produkci, zdravotní stav, ekonomiku chovu 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Prevence: </a:t>
            </a:r>
            <a:r>
              <a:rPr lang="cs-CZ" sz="1500" dirty="0" err="1"/>
              <a:t>odčervování</a:t>
            </a:r>
            <a:r>
              <a:rPr lang="cs-CZ" sz="1500" dirty="0"/>
              <a:t>, střídání pastvin, oddělení věkových kategorií, dobré hygienické podmínky, sledování výskytů parazitů ve stádě 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Přípravky: </a:t>
            </a:r>
            <a:r>
              <a:rPr lang="cs-CZ" sz="1500" dirty="0" err="1"/>
              <a:t>benzimidazoly</a:t>
            </a:r>
            <a:r>
              <a:rPr lang="cs-CZ" sz="1500" dirty="0"/>
              <a:t>, </a:t>
            </a:r>
            <a:r>
              <a:rPr lang="cs-CZ" sz="1500" dirty="0" err="1"/>
              <a:t>imidazothiazoly</a:t>
            </a:r>
            <a:r>
              <a:rPr lang="cs-CZ" sz="1500" dirty="0"/>
              <a:t>, </a:t>
            </a:r>
            <a:r>
              <a:rPr lang="cs-CZ" sz="1500" dirty="0" err="1"/>
              <a:t>makrocyklické</a:t>
            </a:r>
            <a:r>
              <a:rPr lang="cs-CZ" sz="1500" dirty="0"/>
              <a:t> laktony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Ve formě: injekční, spot-on, perorální</a:t>
            </a:r>
          </a:p>
          <a:p>
            <a:pPr>
              <a:lnSpc>
                <a:spcPct val="100000"/>
              </a:lnSpc>
            </a:pP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15583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9" name="Rectangle 3088">
            <a:extLst>
              <a:ext uri="{FF2B5EF4-FFF2-40B4-BE49-F238E27FC236}">
                <a16:creationId xmlns:a16="http://schemas.microsoft.com/office/drawing/2014/main" id="{839C2F19-8FC2-4576-A76C-228178053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DC810A9-D3B2-B90C-4974-06573E076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680" y="978408"/>
            <a:ext cx="6181344" cy="1463040"/>
          </a:xfrm>
        </p:spPr>
        <p:txBody>
          <a:bodyPr>
            <a:normAutofit/>
          </a:bodyPr>
          <a:lstStyle/>
          <a:p>
            <a:r>
              <a:rPr lang="cs-CZ" sz="4100" dirty="0"/>
              <a:t>Hlístice trávicího traktu </a:t>
            </a:r>
            <a:br>
              <a:rPr lang="cs-CZ" sz="4100" dirty="0"/>
            </a:br>
            <a:endParaRPr lang="cs-CZ" sz="4100" dirty="0"/>
          </a:p>
        </p:txBody>
      </p:sp>
      <p:pic>
        <p:nvPicPr>
          <p:cNvPr id="3074" name="Picture 2" descr="Otevřít fotku">
            <a:extLst>
              <a:ext uri="{FF2B5EF4-FFF2-40B4-BE49-F238E27FC236}">
                <a16:creationId xmlns:a16="http://schemas.microsoft.com/office/drawing/2014/main" id="{85FE1E1E-8AD8-F71E-F8EF-1B4667146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1" b="-1"/>
          <a:stretch>
            <a:fillRect/>
          </a:stretch>
        </p:blipFill>
        <p:spPr bwMode="auto">
          <a:xfrm>
            <a:off x="587431" y="508090"/>
            <a:ext cx="3979015" cy="288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1" name="Rectangle 3090">
            <a:extLst>
              <a:ext uri="{FF2B5EF4-FFF2-40B4-BE49-F238E27FC236}">
                <a16:creationId xmlns:a16="http://schemas.microsoft.com/office/drawing/2014/main" id="{2CA7A481-09B7-459B-9BA1-EA1BEB4F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400" y="508090"/>
            <a:ext cx="619048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alternativní popis obrázku chybí">
            <a:extLst>
              <a:ext uri="{FF2B5EF4-FFF2-40B4-BE49-F238E27FC236}">
                <a16:creationId xmlns:a16="http://schemas.microsoft.com/office/drawing/2014/main" id="{CE5D1A05-2B0D-3140-C885-4FBA65887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208" y="5009779"/>
            <a:ext cx="4111462" cy="133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5AE9B2-16C9-FF7D-4062-5931C7F3B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680" y="2578608"/>
            <a:ext cx="6181344" cy="376732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cs-CZ" sz="1500" dirty="0" err="1"/>
              <a:t>Tenkohlavec</a:t>
            </a:r>
            <a:r>
              <a:rPr lang="cs-CZ" sz="1500" dirty="0"/>
              <a:t> zhoubný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Jeden z nejnebezpečnějších, ve slezu, živí se krví, pozřením larev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Příznaky: silná anémie, slabost, otok podčelistní krajiny, úhyn bez průjmu 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Diagnostika: </a:t>
            </a:r>
            <a:r>
              <a:rPr lang="cs-CZ" sz="1500" dirty="0" err="1"/>
              <a:t>Koprologické</a:t>
            </a:r>
            <a:r>
              <a:rPr lang="cs-CZ" sz="1500" dirty="0"/>
              <a:t> vyšetření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Prevence: Střídání pastvin, </a:t>
            </a:r>
            <a:r>
              <a:rPr lang="cs-CZ" sz="1500" dirty="0" err="1"/>
              <a:t>odčervování</a:t>
            </a:r>
            <a:r>
              <a:rPr lang="cs-CZ" sz="15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500" dirty="0"/>
              <a:t>2. </a:t>
            </a:r>
            <a:r>
              <a:rPr lang="cs-CZ" sz="1500" dirty="0" err="1"/>
              <a:t>Trichostrongylus</a:t>
            </a:r>
            <a:endParaRPr lang="cs-CZ" sz="1500" dirty="0"/>
          </a:p>
          <a:p>
            <a:pPr>
              <a:lnSpc>
                <a:spcPct val="100000"/>
              </a:lnSpc>
            </a:pPr>
            <a:r>
              <a:rPr lang="cs-CZ" sz="1500" dirty="0"/>
              <a:t>V tenkém střevě, častý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Příznaky: Hubnutí, zhoršená kondice, průjmy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Prevence: hygiena pastvin, </a:t>
            </a:r>
            <a:r>
              <a:rPr lang="cs-CZ" sz="1500" dirty="0" err="1"/>
              <a:t>antiparazitika</a:t>
            </a: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71178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24" name="Rectangle 4119">
            <a:extLst>
              <a:ext uri="{FF2B5EF4-FFF2-40B4-BE49-F238E27FC236}">
                <a16:creationId xmlns:a16="http://schemas.microsoft.com/office/drawing/2014/main" id="{AB037FDD-9E70-7A8A-3BDD-7C936033D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69B856-AE17-357A-E0A5-43552C7F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978408"/>
            <a:ext cx="7141464" cy="1463040"/>
          </a:xfrm>
        </p:spPr>
        <p:txBody>
          <a:bodyPr>
            <a:normAutofit/>
          </a:bodyPr>
          <a:lstStyle/>
          <a:p>
            <a:r>
              <a:rPr lang="cs-CZ" dirty="0" err="1"/>
              <a:t>Plicnivky</a:t>
            </a:r>
            <a:endParaRPr lang="cs-CZ" dirty="0"/>
          </a:p>
        </p:txBody>
      </p:sp>
      <p:pic>
        <p:nvPicPr>
          <p:cNvPr id="4098" name="Picture 2" descr="PLICNIVKY U KOČEK | PREVENCE A LÉČBA | MetropoleVet Praha">
            <a:extLst>
              <a:ext uri="{FF2B5EF4-FFF2-40B4-BE49-F238E27FC236}">
                <a16:creationId xmlns:a16="http://schemas.microsoft.com/office/drawing/2014/main" id="{272BA35D-BADF-4115-F66C-9A09DDEAA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6" b="44430"/>
          <a:stretch>
            <a:fillRect/>
          </a:stretch>
        </p:blipFill>
        <p:spPr bwMode="auto">
          <a:xfrm>
            <a:off x="517869" y="502853"/>
            <a:ext cx="3026707" cy="177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5" name="Rectangle 4121">
            <a:extLst>
              <a:ext uri="{FF2B5EF4-FFF2-40B4-BE49-F238E27FC236}">
                <a16:creationId xmlns:a16="http://schemas.microsoft.com/office/drawing/2014/main" id="{C96141AC-8EB0-E9A2-C2F4-DC6B0DCC9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7322" y="508090"/>
            <a:ext cx="7091771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Otevřít fotku">
            <a:extLst>
              <a:ext uri="{FF2B5EF4-FFF2-40B4-BE49-F238E27FC236}">
                <a16:creationId xmlns:a16="http://schemas.microsoft.com/office/drawing/2014/main" id="{429C720B-A653-E2AE-B308-7EB51F285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6" b="1"/>
          <a:stretch>
            <a:fillRect/>
          </a:stretch>
        </p:blipFill>
        <p:spPr bwMode="auto">
          <a:xfrm>
            <a:off x="517869" y="2536023"/>
            <a:ext cx="3026707" cy="177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tevřít fotku">
            <a:extLst>
              <a:ext uri="{FF2B5EF4-FFF2-40B4-BE49-F238E27FC236}">
                <a16:creationId xmlns:a16="http://schemas.microsoft.com/office/drawing/2014/main" id="{4D2B78B3-8FFF-AEC9-E665-26465DE43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0" r="14446" b="1"/>
          <a:stretch>
            <a:fillRect/>
          </a:stretch>
        </p:blipFill>
        <p:spPr bwMode="auto">
          <a:xfrm>
            <a:off x="522907" y="4537577"/>
            <a:ext cx="3026707" cy="181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66F12C-AF4F-9F6A-FD04-B5D5055C9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424" y="2578608"/>
            <a:ext cx="7141464" cy="3767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1. </a:t>
            </a:r>
            <a:r>
              <a:rPr lang="cs-CZ" dirty="0" err="1"/>
              <a:t>Plicnivka</a:t>
            </a:r>
            <a:r>
              <a:rPr lang="cs-CZ" dirty="0"/>
              <a:t> ovčí (</a:t>
            </a:r>
            <a:r>
              <a:rPr lang="cs-CZ" dirty="0" err="1"/>
              <a:t>Dictyocaulus</a:t>
            </a:r>
            <a:r>
              <a:rPr lang="cs-CZ" dirty="0"/>
              <a:t> </a:t>
            </a:r>
            <a:r>
              <a:rPr lang="cs-CZ" dirty="0" err="1"/>
              <a:t>filaria</a:t>
            </a:r>
            <a:r>
              <a:rPr lang="cs-CZ" dirty="0"/>
              <a:t>), hlístice</a:t>
            </a:r>
          </a:p>
          <a:p>
            <a:r>
              <a:rPr lang="cs-CZ" dirty="0"/>
              <a:t>Parazituje v průduškách a plicích, pozření larev na pastvě </a:t>
            </a:r>
          </a:p>
          <a:p>
            <a:r>
              <a:rPr lang="cs-CZ" dirty="0"/>
              <a:t>Příznaky: kašel, dušnost, výtok z nosu, zrychlené dýchaní</a:t>
            </a:r>
          </a:p>
          <a:p>
            <a:r>
              <a:rPr lang="cs-CZ" dirty="0"/>
              <a:t>Diagnostika: </a:t>
            </a:r>
            <a:r>
              <a:rPr lang="cs-CZ" dirty="0" err="1"/>
              <a:t>Larvoskopie</a:t>
            </a:r>
            <a:r>
              <a:rPr lang="cs-CZ" dirty="0"/>
              <a:t> trusu, poslech plic</a:t>
            </a:r>
          </a:p>
          <a:p>
            <a:r>
              <a:rPr lang="cs-CZ" dirty="0"/>
              <a:t>Prevence: </a:t>
            </a:r>
            <a:r>
              <a:rPr lang="cs-CZ" dirty="0" err="1"/>
              <a:t>odčervování</a:t>
            </a:r>
            <a:r>
              <a:rPr lang="cs-CZ" dirty="0"/>
              <a:t>, dobrá hygiena pastvin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9889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6" name="Rectangle 5135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EF2701C-12D3-84FF-9B81-76D759FAF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>
            <a:normAutofit/>
          </a:bodyPr>
          <a:lstStyle/>
          <a:p>
            <a:r>
              <a:rPr lang="cs-CZ"/>
              <a:t>Motolice jaterní (Fasciola hepatica)</a:t>
            </a:r>
          </a:p>
        </p:txBody>
      </p:sp>
      <p:sp>
        <p:nvSpPr>
          <p:cNvPr id="5138" name="Rectangle 5137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64345B-CD45-6DF0-B410-3124B0357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r>
              <a:rPr lang="cs-CZ"/>
              <a:t>V játrech, k vývoji potřebuje mezihostitele (vodního plže), pozření larev z vlhkých pastvin</a:t>
            </a:r>
          </a:p>
          <a:p>
            <a:r>
              <a:rPr lang="cs-CZ"/>
              <a:t>Příznaky: hubnutí, anémie, otoky, snížená produkce</a:t>
            </a:r>
          </a:p>
          <a:p>
            <a:r>
              <a:rPr lang="cs-CZ"/>
              <a:t>Diagnostika: nález vajíček ve výkalech, laboratorní vyšetření krve, nález při pitvě</a:t>
            </a:r>
          </a:p>
          <a:p>
            <a:r>
              <a:rPr lang="cs-CZ"/>
              <a:t>Prevence: Omezení pastvy na zamokřených místech, odčervení, likvidace plžů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5124" name="Picture 4" descr="Otevřít fotku">
            <a:extLst>
              <a:ext uri="{FF2B5EF4-FFF2-40B4-BE49-F238E27FC236}">
                <a16:creationId xmlns:a16="http://schemas.microsoft.com/office/drawing/2014/main" id="{9F5AE0F4-160E-295B-06F6-5E4C4CC27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r="1680" b="2"/>
          <a:stretch>
            <a:fillRect/>
          </a:stretch>
        </p:blipFill>
        <p:spPr bwMode="auto">
          <a:xfrm>
            <a:off x="7677686" y="508090"/>
            <a:ext cx="4014541" cy="27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Quais os Sintomas de Vermes no Corpo? | Saúde – Blog OPAS">
            <a:extLst>
              <a:ext uri="{FF2B5EF4-FFF2-40B4-BE49-F238E27FC236}">
                <a16:creationId xmlns:a16="http://schemas.microsoft.com/office/drawing/2014/main" id="{4BF4498E-7BB9-4678-1FA5-C8AA8BC14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7685"/>
          <a:stretch>
            <a:fillRect/>
          </a:stretch>
        </p:blipFill>
        <p:spPr bwMode="auto">
          <a:xfrm>
            <a:off x="7677686" y="3566526"/>
            <a:ext cx="4014541" cy="27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04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1" name="Rectangle 6160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AA9EB8-C5D7-2FD0-D229-986636520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>
            <a:normAutofit/>
          </a:bodyPr>
          <a:lstStyle/>
          <a:p>
            <a:r>
              <a:rPr lang="cs-CZ"/>
              <a:t>Kokcidie</a:t>
            </a:r>
            <a:br>
              <a:rPr lang="cs-CZ"/>
            </a:br>
            <a:r>
              <a:rPr lang="cs-CZ"/>
              <a:t>(Eimeria spp.)</a:t>
            </a:r>
            <a:endParaRPr lang="cs-CZ" dirty="0"/>
          </a:p>
        </p:txBody>
      </p:sp>
      <p:sp>
        <p:nvSpPr>
          <p:cNvPr id="6163" name="Rectangle 6162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21779F-9C41-386C-47BA-DD1953A65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r>
              <a:rPr lang="cs-CZ" dirty="0"/>
              <a:t>Časté především u jehňat, pozřením oocyst z kontaminovaného prostředí, prvoci rodu </a:t>
            </a:r>
            <a:r>
              <a:rPr lang="cs-CZ" dirty="0" err="1"/>
              <a:t>Eimerie</a:t>
            </a:r>
            <a:endParaRPr lang="cs-CZ" dirty="0"/>
          </a:p>
          <a:p>
            <a:r>
              <a:rPr lang="cs-CZ" dirty="0"/>
              <a:t>Příznaky: průjem, zpomalený růst, dehydratace</a:t>
            </a:r>
          </a:p>
          <a:p>
            <a:r>
              <a:rPr lang="cs-CZ" dirty="0"/>
              <a:t>Diagnostika: </a:t>
            </a:r>
            <a:r>
              <a:rPr lang="cs-CZ" dirty="0" err="1"/>
              <a:t>Koprologické</a:t>
            </a:r>
            <a:r>
              <a:rPr lang="cs-CZ" dirty="0"/>
              <a:t> vyšetření</a:t>
            </a:r>
          </a:p>
          <a:p>
            <a:r>
              <a:rPr lang="cs-CZ" dirty="0"/>
              <a:t>Prevence: Hygienické podmínky ve stáji, </a:t>
            </a:r>
            <a:r>
              <a:rPr lang="cs-CZ" dirty="0" err="1"/>
              <a:t>kokcidiostatika</a:t>
            </a:r>
            <a:endParaRPr lang="cs-CZ" dirty="0"/>
          </a:p>
        </p:txBody>
      </p:sp>
      <p:pic>
        <p:nvPicPr>
          <p:cNvPr id="6148" name="Picture 4" descr="Otevřít fotku">
            <a:extLst>
              <a:ext uri="{FF2B5EF4-FFF2-40B4-BE49-F238E27FC236}">
                <a16:creationId xmlns:a16="http://schemas.microsoft.com/office/drawing/2014/main" id="{B7EDE2F2-F540-929E-0ED6-05942ED98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" r="12199" b="3"/>
          <a:stretch>
            <a:fillRect/>
          </a:stretch>
        </p:blipFill>
        <p:spPr bwMode="auto">
          <a:xfrm>
            <a:off x="7677686" y="508090"/>
            <a:ext cx="4014541" cy="27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4ABDB1C-0F4F-287C-1960-FBF0BAD50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" b="-3"/>
          <a:stretch>
            <a:fillRect/>
          </a:stretch>
        </p:blipFill>
        <p:spPr bwMode="auto">
          <a:xfrm>
            <a:off x="7677686" y="3566526"/>
            <a:ext cx="4014541" cy="27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78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16" name="Rectangle 8215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48E1A98-FB3C-381F-43C2-BB17D598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/>
              <a:t>Parazitární onemocnění ovcí </a:t>
            </a:r>
            <a:br>
              <a:rPr lang="cs-CZ"/>
            </a:br>
            <a:r>
              <a:rPr lang="cs-CZ"/>
              <a:t>Vnější </a:t>
            </a:r>
          </a:p>
        </p:txBody>
      </p:sp>
      <p:sp>
        <p:nvSpPr>
          <p:cNvPr id="8218" name="Freeform: Shape 8217">
            <a:extLst>
              <a:ext uri="{FF2B5EF4-FFF2-40B4-BE49-F238E27FC236}">
                <a16:creationId xmlns:a16="http://schemas.microsoft.com/office/drawing/2014/main" id="{0F583F60-6F8B-B498-CB88-B1AA0648A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4543FE-5B95-B9A6-9BCE-99CFE2573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5020056" cy="3767328"/>
          </a:xfrm>
        </p:spPr>
        <p:txBody>
          <a:bodyPr>
            <a:normAutofit/>
          </a:bodyPr>
          <a:lstStyle/>
          <a:p>
            <a:r>
              <a:rPr lang="cs-CZ"/>
              <a:t>Na povrchu těla hostitele, nebo v jeho kůži</a:t>
            </a:r>
          </a:p>
          <a:p>
            <a:r>
              <a:rPr lang="cs-CZ"/>
              <a:t>Živí se krví, kožními buňkami nebo tkáňovým mokem</a:t>
            </a:r>
          </a:p>
          <a:p>
            <a:r>
              <a:rPr lang="cs-CZ"/>
              <a:t>Velmi nakažlivé, šíření přímým kontaktem zvířat, kontaminované pomůcky, prostředí</a:t>
            </a:r>
          </a:p>
          <a:p>
            <a:r>
              <a:rPr lang="cs-CZ"/>
              <a:t>Dopad na: zdraví, vlnu, ekonomiku chovu</a:t>
            </a:r>
          </a:p>
          <a:p>
            <a:r>
              <a:rPr lang="cs-CZ"/>
              <a:t>Přípravky používané k léčbě/prevenci: postřiky a spot-on přípravky, koupací roztoky, repelenty</a:t>
            </a:r>
          </a:p>
          <a:p>
            <a:r>
              <a:rPr lang="cs-CZ"/>
              <a:t>Ošetřuje se celé stádo</a:t>
            </a:r>
            <a:endParaRPr lang="cs-CZ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213D175F-8B0F-7B34-3778-704B361A8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"/>
          <a:stretch>
            <a:fillRect/>
          </a:stretch>
        </p:blipFill>
        <p:spPr bwMode="auto">
          <a:xfrm>
            <a:off x="5845294" y="2578608"/>
            <a:ext cx="2731121" cy="377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F5B1DBF9-66F9-D14A-A39C-7BAD4A61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7864" y="2579447"/>
            <a:ext cx="2852928" cy="205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8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8" name="Rectangle 7192">
            <a:extLst>
              <a:ext uri="{FF2B5EF4-FFF2-40B4-BE49-F238E27FC236}">
                <a16:creationId xmlns:a16="http://schemas.microsoft.com/office/drawing/2014/main" id="{BF447FC5-81F5-498F-B253-3D2BBDD2E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4DED21-9960-BD90-25F3-FF6F71F0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9200" cy="2377440"/>
          </a:xfrm>
        </p:spPr>
        <p:txBody>
          <a:bodyPr>
            <a:normAutofit/>
          </a:bodyPr>
          <a:lstStyle/>
          <a:p>
            <a:r>
              <a:rPr lang="cs-CZ"/>
              <a:t>Všenky</a:t>
            </a:r>
            <a:br>
              <a:rPr lang="cs-CZ"/>
            </a:br>
            <a:r>
              <a:rPr lang="cs-CZ"/>
              <a:t>(</a:t>
            </a:r>
            <a:r>
              <a:rPr lang="cs-CZ" err="1"/>
              <a:t>bovicola</a:t>
            </a:r>
            <a:r>
              <a:rPr lang="cs-CZ"/>
              <a:t> </a:t>
            </a:r>
            <a:r>
              <a:rPr lang="cs-CZ" err="1"/>
              <a:t>ovis</a:t>
            </a:r>
            <a:r>
              <a:rPr lang="cs-CZ"/>
              <a:t>, </a:t>
            </a:r>
            <a:r>
              <a:rPr lang="cs-CZ" err="1"/>
              <a:t>linognathus</a:t>
            </a:r>
            <a:r>
              <a:rPr lang="cs-CZ"/>
              <a:t> </a:t>
            </a:r>
            <a:r>
              <a:rPr lang="cs-CZ" err="1"/>
              <a:t>spp</a:t>
            </a:r>
            <a:r>
              <a:rPr lang="cs-CZ"/>
              <a:t>.)</a:t>
            </a:r>
          </a:p>
        </p:txBody>
      </p:sp>
      <p:sp>
        <p:nvSpPr>
          <p:cNvPr id="7199" name="Rectangle 7194">
            <a:extLst>
              <a:ext uri="{FF2B5EF4-FFF2-40B4-BE49-F238E27FC236}">
                <a16:creationId xmlns:a16="http://schemas.microsoft.com/office/drawing/2014/main" id="{A183D605-F0BC-4923-9BAD-8F2204285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4" name="Picture 6" descr="alternativní popis obrázku chybí">
            <a:extLst>
              <a:ext uri="{FF2B5EF4-FFF2-40B4-BE49-F238E27FC236}">
                <a16:creationId xmlns:a16="http://schemas.microsoft.com/office/drawing/2014/main" id="{77A45434-7BE5-2EBC-8A3D-E5920BFDF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5" r="2" b="6235"/>
          <a:stretch>
            <a:fillRect/>
          </a:stretch>
        </p:blipFill>
        <p:spPr bwMode="auto">
          <a:xfrm>
            <a:off x="6662166" y="508090"/>
            <a:ext cx="5011957" cy="279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97" name="Rectangle 7196">
            <a:extLst>
              <a:ext uri="{FF2B5EF4-FFF2-40B4-BE49-F238E27FC236}">
                <a16:creationId xmlns:a16="http://schemas.microsoft.com/office/drawing/2014/main" id="{C1A59FC6-29E7-4618-829A-36CC011E5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3616882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Otevřít fotku">
            <a:extLst>
              <a:ext uri="{FF2B5EF4-FFF2-40B4-BE49-F238E27FC236}">
                <a16:creationId xmlns:a16="http://schemas.microsoft.com/office/drawing/2014/main" id="{1BE7A005-4467-382D-9D8F-727FFBA7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" r="1" b="3362"/>
          <a:stretch>
            <a:fillRect/>
          </a:stretch>
        </p:blipFill>
        <p:spPr bwMode="auto">
          <a:xfrm>
            <a:off x="513802" y="3698197"/>
            <a:ext cx="5011957" cy="264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050132-C688-20A9-3416-28887A8EE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3776472"/>
            <a:ext cx="5010912" cy="2569464"/>
          </a:xfrm>
        </p:spPr>
        <p:txBody>
          <a:bodyPr>
            <a:normAutofit/>
          </a:bodyPr>
          <a:lstStyle/>
          <a:p>
            <a:r>
              <a:rPr lang="cs-CZ" dirty="0"/>
              <a:t>Nejčastěji v zimním období, nakažení přímím kontaktem mezi zvířaty, hmyz</a:t>
            </a:r>
          </a:p>
          <a:p>
            <a:r>
              <a:rPr lang="cs-CZ" dirty="0"/>
              <a:t>Příznaky: svědění, zhoršená kvalita vlny, neklid, lysiny</a:t>
            </a:r>
          </a:p>
          <a:p>
            <a:r>
              <a:rPr lang="cs-CZ" dirty="0"/>
              <a:t>Diagnostika: vizuální kontrola vlny a kůže </a:t>
            </a:r>
          </a:p>
          <a:p>
            <a:r>
              <a:rPr lang="cs-CZ" dirty="0"/>
              <a:t>Prevence: pravidelné kontroly, insekticidy, karanténa nových zvířat</a:t>
            </a:r>
          </a:p>
        </p:txBody>
      </p:sp>
    </p:spTree>
    <p:extLst>
      <p:ext uri="{BB962C8B-B14F-4D97-AF65-F5344CB8AC3E}">
        <p14:creationId xmlns:p14="http://schemas.microsoft.com/office/powerpoint/2010/main" val="280081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1DC72BF-87CD-F803-A6A5-7A5BE3D5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200400" cy="2432304"/>
          </a:xfrm>
        </p:spPr>
        <p:txBody>
          <a:bodyPr anchor="b">
            <a:normAutofit/>
          </a:bodyPr>
          <a:lstStyle/>
          <a:p>
            <a:r>
              <a:rPr lang="cs-CZ" sz="4000" dirty="0"/>
              <a:t>Svrab</a:t>
            </a:r>
            <a:br>
              <a:rPr lang="cs-CZ" sz="4000" dirty="0"/>
            </a:br>
            <a:r>
              <a:rPr lang="cs-CZ" sz="4000" dirty="0"/>
              <a:t>(</a:t>
            </a:r>
            <a:r>
              <a:rPr lang="cs-CZ" sz="4000" dirty="0" err="1"/>
              <a:t>Psoroptes</a:t>
            </a:r>
            <a:r>
              <a:rPr lang="cs-CZ" sz="4000" dirty="0"/>
              <a:t> </a:t>
            </a:r>
            <a:r>
              <a:rPr lang="cs-CZ" sz="4000" dirty="0" err="1"/>
              <a:t>ovis</a:t>
            </a:r>
            <a:r>
              <a:rPr lang="cs-CZ" sz="4000" dirty="0"/>
              <a:t>) </a:t>
            </a:r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4877CD-A652-142D-53B3-528052738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3538728"/>
            <a:ext cx="3200400" cy="28163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1500" dirty="0"/>
              <a:t>Vysoce nakažlivé onemocnění, přímým kontaktem, kontaminované pomůcky, roztoč zákožka svrabová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Příznaky: silné svědění, škrábání, strupy, vypadávání vlny 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Diagnostika: kožní seškrab</a:t>
            </a:r>
          </a:p>
          <a:p>
            <a:pPr>
              <a:lnSpc>
                <a:spcPct val="100000"/>
              </a:lnSpc>
            </a:pPr>
            <a:r>
              <a:rPr lang="cs-CZ" sz="1500" dirty="0"/>
              <a:t>Prevence: Izolace nakažených, dezinfekce prostředí, koupelové nebo injekční ošetření </a:t>
            </a:r>
          </a:p>
        </p:txBody>
      </p:sp>
      <p:pic>
        <p:nvPicPr>
          <p:cNvPr id="2050" name="Picture 2" descr="Otevřít fotku">
            <a:extLst>
              <a:ext uri="{FF2B5EF4-FFF2-40B4-BE49-F238E27FC236}">
                <a16:creationId xmlns:a16="http://schemas.microsoft.com/office/drawing/2014/main" id="{0B2FA705-66DC-A6D7-9133-BEB1868D1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r="16204"/>
          <a:stretch>
            <a:fillRect/>
          </a:stretch>
        </p:blipFill>
        <p:spPr bwMode="auto">
          <a:xfrm>
            <a:off x="4136609" y="970929"/>
            <a:ext cx="7534183" cy="537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138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7E4B2F5-38BD-6729-B583-CC602589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200400" cy="2432304"/>
          </a:xfrm>
        </p:spPr>
        <p:txBody>
          <a:bodyPr anchor="b">
            <a:normAutofit/>
          </a:bodyPr>
          <a:lstStyle/>
          <a:p>
            <a:r>
              <a:rPr lang="cs-CZ" sz="4000"/>
              <a:t>Klíšťata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3151D7-6F7A-D6B1-53B6-835194ECA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3538728"/>
            <a:ext cx="3200400" cy="28163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sz="1300" dirty="0"/>
              <a:t>Přenáší bakteriální a virové onemocnění, dráždí kůži, na pastvě, sají krev, roztoč</a:t>
            </a:r>
          </a:p>
          <a:p>
            <a:pPr>
              <a:lnSpc>
                <a:spcPct val="100000"/>
              </a:lnSpc>
            </a:pPr>
            <a:r>
              <a:rPr lang="cs-CZ" sz="1300" dirty="0"/>
              <a:t>Prevence: repelenty, kontrola zvířat po pastvě</a:t>
            </a:r>
          </a:p>
          <a:p>
            <a:pPr>
              <a:lnSpc>
                <a:spcPct val="100000"/>
              </a:lnSpc>
            </a:pPr>
            <a:r>
              <a:rPr lang="cs-CZ" sz="1300" dirty="0"/>
              <a:t>Bakteriální onemocnění: </a:t>
            </a:r>
            <a:r>
              <a:rPr lang="cs-CZ" sz="1300" dirty="0" err="1"/>
              <a:t>Lymská</a:t>
            </a:r>
            <a:r>
              <a:rPr lang="cs-CZ" sz="1300" dirty="0"/>
              <a:t> borelióza, anaplazmóza, tularémie</a:t>
            </a:r>
          </a:p>
          <a:p>
            <a:pPr>
              <a:lnSpc>
                <a:spcPct val="100000"/>
              </a:lnSpc>
            </a:pPr>
            <a:r>
              <a:rPr lang="cs-CZ" sz="1300" dirty="0"/>
              <a:t>Virové onemocnění: Virus </a:t>
            </a:r>
            <a:r>
              <a:rPr lang="cs-CZ" sz="1300" dirty="0" err="1"/>
              <a:t>louping</a:t>
            </a:r>
            <a:r>
              <a:rPr lang="cs-CZ" sz="1300" dirty="0"/>
              <a:t> </a:t>
            </a:r>
            <a:r>
              <a:rPr lang="cs-CZ" sz="1300" dirty="0" err="1"/>
              <a:t>ill</a:t>
            </a:r>
            <a:endParaRPr lang="cs-CZ" sz="1300" dirty="0"/>
          </a:p>
          <a:p>
            <a:pPr>
              <a:lnSpc>
                <a:spcPct val="100000"/>
              </a:lnSpc>
            </a:pPr>
            <a:r>
              <a:rPr lang="cs-CZ" sz="1300" dirty="0"/>
              <a:t>Parazitární: </a:t>
            </a:r>
            <a:r>
              <a:rPr lang="cs-CZ" sz="1300" dirty="0" err="1"/>
              <a:t>Babesioza</a:t>
            </a:r>
            <a:r>
              <a:rPr lang="cs-CZ" sz="1300" dirty="0"/>
              <a:t>, </a:t>
            </a:r>
            <a:r>
              <a:rPr lang="cs-CZ" sz="1300" dirty="0" err="1"/>
              <a:t>theileroza</a:t>
            </a:r>
            <a:r>
              <a:rPr lang="cs-CZ" sz="1300" dirty="0"/>
              <a:t> </a:t>
            </a:r>
          </a:p>
          <a:p>
            <a:pPr>
              <a:lnSpc>
                <a:spcPct val="100000"/>
              </a:lnSpc>
            </a:pPr>
            <a:r>
              <a:rPr lang="cs-CZ" sz="1300" dirty="0"/>
              <a:t>Přímý parazit x přenašeč</a:t>
            </a:r>
          </a:p>
        </p:txBody>
      </p:sp>
      <p:pic>
        <p:nvPicPr>
          <p:cNvPr id="1026" name="Picture 2" descr="Ovčí Kliešť Ricínový Tajga - Fotografia zdarma na Pixabay">
            <a:extLst>
              <a:ext uri="{FF2B5EF4-FFF2-40B4-BE49-F238E27FC236}">
                <a16:creationId xmlns:a16="http://schemas.microsoft.com/office/drawing/2014/main" id="{C44D3617-DE99-B3B8-E4C9-D0B10F79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8"/>
          <a:stretch>
            <a:fillRect/>
          </a:stretch>
        </p:blipFill>
        <p:spPr bwMode="auto">
          <a:xfrm>
            <a:off x="4136609" y="970929"/>
            <a:ext cx="7534183" cy="537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601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4065D9BE-A58D-6E8A-D4A2-5056F3C5E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41BFFA3-78A0-2A77-BF60-28C95DF12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537960" cy="1463040"/>
          </a:xfrm>
        </p:spPr>
        <p:txBody>
          <a:bodyPr>
            <a:normAutofit/>
          </a:bodyPr>
          <a:lstStyle/>
          <a:p>
            <a:r>
              <a:rPr lang="cs-CZ" dirty="0"/>
              <a:t>Závěr</a:t>
            </a:r>
          </a:p>
        </p:txBody>
      </p:sp>
      <p:sp>
        <p:nvSpPr>
          <p:cNvPr id="12297" name="Freeform: Shape 12296">
            <a:extLst>
              <a:ext uri="{FF2B5EF4-FFF2-40B4-BE49-F238E27FC236}">
                <a16:creationId xmlns:a16="http://schemas.microsoft.com/office/drawing/2014/main" id="{A745E793-BC99-8991-71CD-53FFBB6A8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6260" cy="149279"/>
          </a:xfrm>
          <a:custGeom>
            <a:avLst/>
            <a:gdLst>
              <a:gd name="connsiteX0" fmla="*/ 0 w 11156260"/>
              <a:gd name="connsiteY0" fmla="*/ 0 h 149279"/>
              <a:gd name="connsiteX1" fmla="*/ 11156260 w 11156260"/>
              <a:gd name="connsiteY1" fmla="*/ 0 h 149279"/>
              <a:gd name="connsiteX2" fmla="*/ 11156260 w 11156260"/>
              <a:gd name="connsiteY2" fmla="*/ 149279 h 149279"/>
              <a:gd name="connsiteX3" fmla="*/ 0 w 11156260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6260" h="149279">
                <a:moveTo>
                  <a:pt x="0" y="0"/>
                </a:moveTo>
                <a:lnTo>
                  <a:pt x="11156260" y="0"/>
                </a:lnTo>
                <a:lnTo>
                  <a:pt x="11156260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E2118F-E4F2-EE7F-05A6-5F085190D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578608"/>
            <a:ext cx="6537960" cy="3767328"/>
          </a:xfrm>
        </p:spPr>
        <p:txBody>
          <a:bodyPr>
            <a:normAutofit/>
          </a:bodyPr>
          <a:lstStyle/>
          <a:p>
            <a:r>
              <a:rPr lang="cs-CZ" dirty="0"/>
              <a:t>Prevence parazitárních onemocnění je důležitější než samotná léčba. </a:t>
            </a:r>
          </a:p>
          <a:p>
            <a:r>
              <a:rPr lang="cs-CZ" dirty="0"/>
              <a:t>Správná identifikace původců a pochopení jejich vývojových cyklů umožňuje účinnou prevenci a kontrolu těchto onemocnění. </a:t>
            </a:r>
          </a:p>
          <a:p>
            <a:r>
              <a:rPr lang="cs-CZ" dirty="0"/>
              <a:t>Parazité negativně ovlivňují zdraví, kondici i produkci zvířat a tím ekonomiku chovu.</a:t>
            </a:r>
          </a:p>
          <a:p>
            <a:r>
              <a:rPr lang="cs-CZ" dirty="0"/>
              <a:t>Správná prevence a včasná diagnostika je tedy základním předpokladem zdravého a prosperujícího chovu ovcí.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5CD2730-C253-B005-A3C9-6DEFC4076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" b="-4"/>
          <a:stretch>
            <a:fillRect/>
          </a:stretch>
        </p:blipFill>
        <p:spPr bwMode="auto">
          <a:xfrm>
            <a:off x="7659149" y="976160"/>
            <a:ext cx="4011643" cy="537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150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7" name="Freeform: Shape 1128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89" name="Freeform: Shape 11288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291" name="Rectangle 11290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907E8D5-67A1-6844-C5DE-A9334D994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9092"/>
            <a:ext cx="7150608" cy="1510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000" dirty="0"/>
              <a:t>D</a:t>
            </a:r>
            <a:r>
              <a:rPr lang="cs-CZ" sz="5000" dirty="0"/>
              <a:t>ě</a:t>
            </a:r>
            <a:r>
              <a:rPr lang="en-US" sz="5000" dirty="0" err="1"/>
              <a:t>kujeme</a:t>
            </a:r>
            <a:r>
              <a:rPr lang="en-US" sz="5000" dirty="0"/>
              <a:t> za pozornost</a:t>
            </a:r>
          </a:p>
        </p:txBody>
      </p:sp>
      <p:sp>
        <p:nvSpPr>
          <p:cNvPr id="11293" name="Freeform: Shape 11292">
            <a:extLst>
              <a:ext uri="{FF2B5EF4-FFF2-40B4-BE49-F238E27FC236}">
                <a16:creationId xmlns:a16="http://schemas.microsoft.com/office/drawing/2014/main" id="{DCC11005-BC53-5976-9587-FB0B62EF6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82" name="Picture 18">
            <a:extLst>
              <a:ext uri="{FF2B5EF4-FFF2-40B4-BE49-F238E27FC236}">
                <a16:creationId xmlns:a16="http://schemas.microsoft.com/office/drawing/2014/main" id="{05A6D559-F215-467A-DC32-6A528334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1" r="4" b="4"/>
          <a:stretch>
            <a:fillRect/>
          </a:stretch>
        </p:blipFill>
        <p:spPr bwMode="auto">
          <a:xfrm>
            <a:off x="517869" y="2684143"/>
            <a:ext cx="2645793" cy="36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Obrázek příběhového pinu">
            <a:extLst>
              <a:ext uri="{FF2B5EF4-FFF2-40B4-BE49-F238E27FC236}">
                <a16:creationId xmlns:a16="http://schemas.microsoft.com/office/drawing/2014/main" id="{64C66613-B770-E49E-9FC5-B928FF602F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5"/>
          <a:stretch>
            <a:fillRect/>
          </a:stretch>
        </p:blipFill>
        <p:spPr bwMode="auto">
          <a:xfrm>
            <a:off x="3353676" y="2684143"/>
            <a:ext cx="2645793" cy="36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Obrázek příběhového pinu">
            <a:extLst>
              <a:ext uri="{FF2B5EF4-FFF2-40B4-BE49-F238E27FC236}">
                <a16:creationId xmlns:a16="http://schemas.microsoft.com/office/drawing/2014/main" id="{B5980207-CD89-FC6D-5E25-41A9EA4D8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" r="2717" b="-5"/>
          <a:stretch>
            <a:fillRect/>
          </a:stretch>
        </p:blipFill>
        <p:spPr bwMode="auto">
          <a:xfrm>
            <a:off x="6189483" y="2684143"/>
            <a:ext cx="2645793" cy="36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DF39783A-F1E3-7694-8B42-5456115F8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r="-5" b="-5"/>
          <a:stretch>
            <a:fillRect/>
          </a:stretch>
        </p:blipFill>
        <p:spPr bwMode="auto">
          <a:xfrm>
            <a:off x="9025290" y="2684143"/>
            <a:ext cx="2645793" cy="367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279613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779</Words>
  <Application>Microsoft Office PowerPoint</Application>
  <PresentationFormat>Širokoúhlá obrazovka</PresentationFormat>
  <Paragraphs>103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Bierstadt</vt:lpstr>
      <vt:lpstr>Courier New</vt:lpstr>
      <vt:lpstr>GestaltVTI</vt:lpstr>
      <vt:lpstr>Obecná parazitologie </vt:lpstr>
      <vt:lpstr>Hostitelství a životní cyklus</vt:lpstr>
      <vt:lpstr>Vliv parazita na hostitele</vt:lpstr>
      <vt:lpstr>Časový úsek nakažení</vt:lpstr>
      <vt:lpstr>Parazitologická diagnostika</vt:lpstr>
      <vt:lpstr>Parazitární onemocnění ovcí  vnitřní</vt:lpstr>
      <vt:lpstr>Hlístice trávicího traktu  </vt:lpstr>
      <vt:lpstr>Plicnivky</vt:lpstr>
      <vt:lpstr>Motolice jaterní (Fasciola hepatica)</vt:lpstr>
      <vt:lpstr>Kokcidie (Eimeria spp.)</vt:lpstr>
      <vt:lpstr>Parazitární onemocnění ovcí  Vnější </vt:lpstr>
      <vt:lpstr>Všenky (bovicola ovis, linognathus spp.)</vt:lpstr>
      <vt:lpstr>Svrab (Psoroptes ovis) </vt:lpstr>
      <vt:lpstr>Klíšťata</vt:lpstr>
      <vt:lpstr>Závěr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Natálie Neumannová</dc:creator>
  <cp:lastModifiedBy>Natálie Neumannová</cp:lastModifiedBy>
  <cp:revision>19</cp:revision>
  <dcterms:created xsi:type="dcterms:W3CDTF">2026-03-05T19:33:40Z</dcterms:created>
  <dcterms:modified xsi:type="dcterms:W3CDTF">2026-09-18T13:48:27Z</dcterms:modified>
</cp:coreProperties>
</file>